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43" r:id="rId3"/>
    <p:sldId id="355" r:id="rId4"/>
    <p:sldId id="373" r:id="rId5"/>
    <p:sldId id="357" r:id="rId6"/>
    <p:sldId id="358" r:id="rId7"/>
    <p:sldId id="366" r:id="rId8"/>
    <p:sldId id="362" r:id="rId9"/>
    <p:sldId id="359" r:id="rId10"/>
    <p:sldId id="360" r:id="rId11"/>
    <p:sldId id="361" r:id="rId12"/>
    <p:sldId id="363" r:id="rId13"/>
    <p:sldId id="365" r:id="rId14"/>
    <p:sldId id="364" r:id="rId15"/>
    <p:sldId id="367" r:id="rId16"/>
    <p:sldId id="368" r:id="rId17"/>
    <p:sldId id="374" r:id="rId18"/>
    <p:sldId id="369" r:id="rId19"/>
    <p:sldId id="370" r:id="rId20"/>
    <p:sldId id="371" r:id="rId21"/>
    <p:sldId id="372" r:id="rId22"/>
    <p:sldId id="356" r:id="rId23"/>
    <p:sldId id="344" r:id="rId24"/>
    <p:sldId id="350" r:id="rId25"/>
    <p:sldId id="351" r:id="rId26"/>
    <p:sldId id="352" r:id="rId27"/>
    <p:sldId id="353" r:id="rId28"/>
    <p:sldId id="354" r:id="rId29"/>
    <p:sldId id="345" r:id="rId30"/>
    <p:sldId id="347" r:id="rId31"/>
    <p:sldId id="346" r:id="rId32"/>
    <p:sldId id="32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6" autoAdjust="0"/>
    <p:restoredTop sz="94660"/>
  </p:normalViewPr>
  <p:slideViewPr>
    <p:cSldViewPr snapToGrid="0">
      <p:cViewPr>
        <p:scale>
          <a:sx n="71" d="100"/>
          <a:sy n="71" d="100"/>
        </p:scale>
        <p:origin x="-91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42102" y="239203"/>
            <a:ext cx="6997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Fundamentals of Nursing(1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Safety and Activity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/>
              <a:t>(Theory)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/>
              <a:t>Lecture 3</a:t>
            </a:r>
            <a:endParaRPr lang="en-US" sz="40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240524-FD1C-4D7A-81C5-EC549C440BAE}"/>
              </a:ext>
            </a:extLst>
          </p:cNvPr>
          <p:cNvGrpSpPr/>
          <p:nvPr/>
        </p:nvGrpSpPr>
        <p:grpSpPr>
          <a:xfrm>
            <a:off x="185529" y="6405382"/>
            <a:ext cx="11633938" cy="369332"/>
            <a:chOff x="185529" y="6405382"/>
            <a:chExt cx="11633938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sp>
        <p:nvSpPr>
          <p:cNvPr id="8" name="AutoShape 2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9" name="AutoShape 4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" name="AutoShape 6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1" name="AutoShape 8" descr="Comply with infection prevention and control policies and procedures  (non-accredited) – ABC Training and Consulting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" name="AutoShape 2" descr="نتيجة بحث الصور عن safety"/>
          <p:cNvSpPr>
            <a:spLocks noChangeAspect="1" noChangeArrowheads="1"/>
          </p:cNvSpPr>
          <p:nvPr/>
        </p:nvSpPr>
        <p:spPr bwMode="auto">
          <a:xfrm>
            <a:off x="12580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3" name="AutoShape 4" descr="نتيجة بحث الصور عن safety"/>
          <p:cNvSpPr>
            <a:spLocks noChangeAspect="1" noChangeArrowheads="1"/>
          </p:cNvSpPr>
          <p:nvPr/>
        </p:nvSpPr>
        <p:spPr bwMode="auto">
          <a:xfrm>
            <a:off x="12733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4" name="AutoShape 6" descr="نتيجة بحث الصور عن safety"/>
          <p:cNvSpPr>
            <a:spLocks noChangeAspect="1" noChangeArrowheads="1"/>
          </p:cNvSpPr>
          <p:nvPr/>
        </p:nvSpPr>
        <p:spPr bwMode="auto">
          <a:xfrm>
            <a:off x="1288573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5" name="AutoShape 8" descr="نتيجة بحث الصور عن safety"/>
          <p:cNvSpPr>
            <a:spLocks noChangeAspect="1" noChangeArrowheads="1"/>
          </p:cNvSpPr>
          <p:nvPr/>
        </p:nvSpPr>
        <p:spPr bwMode="auto">
          <a:xfrm>
            <a:off x="13038138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8" y="1844516"/>
            <a:ext cx="4527056" cy="39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36620" y="500407"/>
            <a:ext cx="81892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Repetitive Motion Injury (RMI)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30098" y="1800122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Overuse of one body part</a:t>
            </a:r>
          </a:p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Repetitive task</a:t>
            </a:r>
          </a:p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Forceful exertion</a:t>
            </a:r>
          </a:p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Awkward position</a:t>
            </a:r>
            <a:endParaRPr kumimoji="0" lang="ar-IQ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25" y="2182344"/>
            <a:ext cx="4061010" cy="30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51729" y="697791"/>
            <a:ext cx="4356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Strained Muscles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3739" y="1939537"/>
            <a:ext cx="76395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Most common among hospital workers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Reported by radiographers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4" descr="11F0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417858" y="1344705"/>
            <a:ext cx="246897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11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45871" y="375061"/>
            <a:ext cx="5867400" cy="559558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2874149" y="361614"/>
            <a:ext cx="6053855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dirty="0">
                <a:solidFill>
                  <a:prstClr val="black"/>
                </a:solidFill>
                <a:ea typeface="+mj-ea"/>
                <a:cs typeface="+mj-cs"/>
              </a:rPr>
              <a:t>Line of Gravity</a:t>
            </a:r>
            <a:endParaRPr lang="en-US" sz="36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75448" y="1601137"/>
            <a:ext cx="452269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Imaginary vertical line passing through the center of gravity.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body is most stable when the line of gravity bisects the base of support</a:t>
            </a:r>
          </a:p>
        </p:txBody>
      </p:sp>
      <p:pic>
        <p:nvPicPr>
          <p:cNvPr id="7" name="Picture 7" descr="bad_lif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678" y="861334"/>
            <a:ext cx="2108109" cy="1905000"/>
          </a:xfrm>
          <a:prstGeom prst="rect">
            <a:avLst/>
          </a:prstGeom>
          <a:noFill/>
          <a:ln/>
        </p:spPr>
      </p:pic>
      <p:pic>
        <p:nvPicPr>
          <p:cNvPr id="8" name="Picture 11" descr="lifti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7787" y="2766334"/>
            <a:ext cx="2067464" cy="3285688"/>
          </a:xfrm>
          <a:prstGeom prst="rect">
            <a:avLst/>
          </a:prstGeom>
          <a:noFill/>
        </p:spPr>
      </p:pic>
      <p:pic>
        <p:nvPicPr>
          <p:cNvPr id="11" name="Picture 13" descr="liftin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074" y="3402105"/>
            <a:ext cx="2133600" cy="2801963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9493624" y="861334"/>
            <a:ext cx="1652295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Good</a:t>
            </a:r>
            <a:endParaRPr lang="ar-IQ" sz="2400" b="1" dirty="0"/>
          </a:p>
        </p:txBody>
      </p:sp>
      <p:cxnSp>
        <p:nvCxnSpPr>
          <p:cNvPr id="12" name="رابط كسهم مستقيم 11"/>
          <p:cNvCxnSpPr>
            <a:stCxn id="5" idx="1"/>
          </p:cNvCxnSpPr>
          <p:nvPr/>
        </p:nvCxnSpPr>
        <p:spPr>
          <a:xfrm flipH="1">
            <a:off x="8606118" y="995245"/>
            <a:ext cx="1129479" cy="94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7382472" y="3172279"/>
            <a:ext cx="1815315" cy="123689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Not good</a:t>
            </a:r>
            <a:endParaRPr lang="ar-IQ" sz="2000" b="1" dirty="0"/>
          </a:p>
        </p:txBody>
      </p:sp>
      <p:cxnSp>
        <p:nvCxnSpPr>
          <p:cNvPr id="18" name="رابط كسهم مستقيم 17"/>
          <p:cNvCxnSpPr/>
          <p:nvPr/>
        </p:nvCxnSpPr>
        <p:spPr>
          <a:xfrm flipH="1">
            <a:off x="7089679" y="4182035"/>
            <a:ext cx="413780" cy="497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9170856" y="3687787"/>
            <a:ext cx="457237" cy="20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825714" y="88750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Content Placeholder 6" descr="11F0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8715" y="191742"/>
            <a:ext cx="2700617" cy="2457329"/>
          </a:xfrm>
          <a:prstGeom prst="rect">
            <a:avLst/>
          </a:prstGeom>
          <a:noFill/>
          <a:ln/>
        </p:spPr>
      </p:pic>
      <p:sp>
        <p:nvSpPr>
          <p:cNvPr id="5" name="مستطيل 4"/>
          <p:cNvSpPr/>
          <p:nvPr/>
        </p:nvSpPr>
        <p:spPr>
          <a:xfrm>
            <a:off x="652183" y="1711259"/>
            <a:ext cx="6001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Center of gravity for most people is S 2</a:t>
            </a:r>
            <a:endParaRPr kumimoji="0" lang="ar-IQ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4" descr="11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630" y="3012141"/>
            <a:ext cx="2299681" cy="295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435313" y="469191"/>
            <a:ext cx="9631616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>
                <a:solidFill>
                  <a:prstClr val="black"/>
                </a:solidFill>
                <a:ea typeface="+mj-ea"/>
                <a:cs typeface="+mj-cs"/>
              </a:rPr>
              <a:t>Preparing for Safe Patient Transfer</a:t>
            </a:r>
            <a:endParaRPr lang="en-US" sz="36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14400" y="1577187"/>
            <a:ext cx="901147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Enlist the patient’s help and cooperation. 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Tell the patient what you are doing as you proceed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Obtain additional help when necessary.  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 to make certain your assistants understand their role in the transfer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66161" y="757347"/>
            <a:ext cx="5160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Wheelchair Transfers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1671" y="1951686"/>
            <a:ext cx="989703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get started lower the  patients bed as far as it will go and raise the head.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 the patients head and knees.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Lift and rotate the patient to a sitting position with their legs hanging over the edge of the bed. 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Help the patient with slippers and robe. </a:t>
            </a: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730527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This will allow patient time to regain a sense of </a:t>
            </a:r>
            <a:r>
              <a:rPr lang="en-US" sz="3600" dirty="0" smtClean="0">
                <a:solidFill>
                  <a:prstClr val="black"/>
                </a:solidFill>
              </a:rPr>
              <a:t>balance.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At </a:t>
            </a:r>
            <a:r>
              <a:rPr lang="en-US" sz="3600" dirty="0">
                <a:solidFill>
                  <a:prstClr val="black"/>
                </a:solidFill>
              </a:rPr>
              <a:t>this point some patient will be able to stand and get to the wheelchair on their own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kern="0" dirty="0">
                <a:solidFill>
                  <a:prstClr val="black"/>
                </a:solidFill>
              </a:rPr>
              <a:t>Transfer </a:t>
            </a:r>
            <a:r>
              <a:rPr lang="en-US" sz="3600" kern="0" dirty="0" smtClean="0">
                <a:solidFill>
                  <a:prstClr val="black"/>
                </a:solidFill>
              </a:rPr>
              <a:t>from Bed </a:t>
            </a:r>
            <a:r>
              <a:rPr lang="en-US" sz="3600" kern="0" dirty="0">
                <a:solidFill>
                  <a:prstClr val="black"/>
                </a:solidFill>
              </a:rPr>
              <a:t>or </a:t>
            </a:r>
            <a:r>
              <a:rPr lang="en-US" sz="3600" kern="0" dirty="0" smtClean="0">
                <a:solidFill>
                  <a:prstClr val="black"/>
                </a:solidFill>
              </a:rPr>
              <a:t>Chair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5" descr="11F0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8235" y="1518730"/>
            <a:ext cx="3622003" cy="45259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448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65729" y="874983"/>
            <a:ext cx="99373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cs typeface="+mj-cs"/>
              </a:rPr>
              <a:t>Goals of Bed and Wheelchair Positioning </a:t>
            </a:r>
            <a:endParaRPr lang="en-US" sz="3600" b="1" u="sng" dirty="0" smtClean="0">
              <a:cs typeface="+mj-cs"/>
            </a:endParaRPr>
          </a:p>
          <a:p>
            <a:endParaRPr lang="en-US" sz="2400" dirty="0" smtClean="0">
              <a:cs typeface="+mj-cs"/>
            </a:endParaRPr>
          </a:p>
          <a:p>
            <a:r>
              <a:rPr lang="en-US" sz="2400" dirty="0" smtClean="0">
                <a:cs typeface="+mj-cs"/>
              </a:rPr>
              <a:t>• </a:t>
            </a:r>
            <a:r>
              <a:rPr lang="en-US" sz="3200" dirty="0">
                <a:cs typeface="+mj-cs"/>
              </a:rPr>
              <a:t>Refer to the team to develop a positioning plan that everyone follows </a:t>
            </a:r>
            <a:endParaRPr lang="en-US" sz="3200" dirty="0" smtClean="0">
              <a:cs typeface="+mj-cs"/>
            </a:endParaRPr>
          </a:p>
          <a:p>
            <a:r>
              <a:rPr lang="en-US" sz="3200" dirty="0" smtClean="0">
                <a:cs typeface="+mj-cs"/>
              </a:rPr>
              <a:t>• </a:t>
            </a:r>
            <a:r>
              <a:rPr lang="en-US" sz="3200" dirty="0">
                <a:cs typeface="+mj-cs"/>
              </a:rPr>
              <a:t>Maintain skin integrity and circulation </a:t>
            </a:r>
            <a:endParaRPr lang="en-US" sz="3200" dirty="0" smtClean="0">
              <a:cs typeface="+mj-cs"/>
            </a:endParaRPr>
          </a:p>
          <a:p>
            <a:r>
              <a:rPr lang="en-US" sz="3200" dirty="0" smtClean="0">
                <a:cs typeface="+mj-cs"/>
              </a:rPr>
              <a:t>• </a:t>
            </a:r>
            <a:r>
              <a:rPr lang="en-US" sz="3200" dirty="0">
                <a:cs typeface="+mj-cs"/>
              </a:rPr>
              <a:t>Comfort and neutral body alignment </a:t>
            </a:r>
            <a:endParaRPr lang="en-US" sz="3200" dirty="0" smtClean="0">
              <a:cs typeface="+mj-cs"/>
            </a:endParaRPr>
          </a:p>
          <a:p>
            <a:r>
              <a:rPr lang="en-US" sz="3200" dirty="0" smtClean="0">
                <a:cs typeface="+mj-cs"/>
              </a:rPr>
              <a:t>• </a:t>
            </a:r>
            <a:r>
              <a:rPr lang="en-US" sz="3200" dirty="0">
                <a:cs typeface="+mj-cs"/>
              </a:rPr>
              <a:t>Reduce the development of </a:t>
            </a:r>
            <a:r>
              <a:rPr lang="en-US" sz="3200" dirty="0" smtClean="0">
                <a:cs typeface="+mj-cs"/>
              </a:rPr>
              <a:t>contractures</a:t>
            </a:r>
          </a:p>
          <a:p>
            <a:r>
              <a:rPr lang="en-US" sz="3200" dirty="0" smtClean="0">
                <a:cs typeface="+mj-cs"/>
              </a:rPr>
              <a:t> </a:t>
            </a:r>
            <a:r>
              <a:rPr lang="en-US" sz="3200" dirty="0">
                <a:cs typeface="+mj-cs"/>
              </a:rPr>
              <a:t>• Maintain a functional position</a:t>
            </a:r>
            <a:endParaRPr lang="ar-IQ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11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44705" y="697791"/>
            <a:ext cx="8431307" cy="481550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6074" y="542835"/>
            <a:ext cx="108921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cs typeface="+mj-cs"/>
              </a:rPr>
              <a:t>Introduction</a:t>
            </a:r>
          </a:p>
          <a:p>
            <a:pPr algn="ctr"/>
            <a:endParaRPr lang="en-US" sz="4800" b="1" u="sng" dirty="0" smtClean="0">
              <a:cs typeface="+mj-cs"/>
            </a:endParaRPr>
          </a:p>
          <a:p>
            <a:r>
              <a:rPr lang="en-US" sz="4800" dirty="0" smtClean="0">
                <a:cs typeface="+mj-cs"/>
              </a:rPr>
              <a:t>Safety or </a:t>
            </a:r>
            <a:r>
              <a:rPr lang="en-US" sz="4800" dirty="0">
                <a:cs typeface="+mj-cs"/>
              </a:rPr>
              <a:t>freedom from danger, harm, or risk—is a paramount concern that underlies all nursing care. In addition, patient safety is a responsibility of all health care providers</a:t>
            </a:r>
            <a:endParaRPr lang="ar-IQ" sz="4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7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88" y="430306"/>
            <a:ext cx="8729090" cy="549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9" y="697790"/>
            <a:ext cx="9022976" cy="53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3481" y="757347"/>
            <a:ext cx="4924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Two person transfer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5" descr="11F0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672" y="1526788"/>
            <a:ext cx="4243690" cy="4329633"/>
          </a:xfrm>
          <a:prstGeom prst="rect">
            <a:avLst/>
          </a:prstGeom>
          <a:noFill/>
          <a:ln/>
        </p:spPr>
      </p:pic>
      <p:sp>
        <p:nvSpPr>
          <p:cNvPr id="6" name="مستطيل 5"/>
          <p:cNvSpPr/>
          <p:nvPr/>
        </p:nvSpPr>
        <p:spPr>
          <a:xfrm>
            <a:off x="721659" y="1983444"/>
            <a:ext cx="5154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ource Serif Pro"/>
              </a:rPr>
              <a:t>When patient too </a:t>
            </a:r>
            <a:r>
              <a:rPr lang="en-US" sz="3600" b="1" dirty="0">
                <a:latin typeface="Source Serif Pro"/>
              </a:rPr>
              <a:t>weak, too unsteady or otherwise unable to move </a:t>
            </a:r>
            <a:r>
              <a:rPr lang="en-US" sz="3600" b="1" dirty="0" smtClean="0">
                <a:latin typeface="Source Serif Pro"/>
              </a:rPr>
              <a:t>safely, he need </a:t>
            </a:r>
            <a:r>
              <a:rPr lang="en-US" sz="3600" b="1" dirty="0">
                <a:latin typeface="Source Serif Pro"/>
              </a:rPr>
              <a:t>the help of two trained caregivers to change position.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2" y="53320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26254" y="186803"/>
            <a:ext cx="8071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Bed and stretcher </a:t>
            </a:r>
            <a:r>
              <a:rPr lang="en-US" sz="4400" b="1" u="sng" kern="0" dirty="0">
                <a:solidFill>
                  <a:prstClr val="black"/>
                </a:solidFill>
                <a:ea typeface="+mj-ea"/>
                <a:cs typeface="+mj-cs"/>
              </a:rPr>
              <a:t>t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ransfers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5" descr="11F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8121" y="1344436"/>
            <a:ext cx="6786282" cy="4364075"/>
          </a:xfrm>
          <a:prstGeom prst="rect">
            <a:avLst/>
          </a:prstGeom>
          <a:noFill/>
          <a:ln/>
        </p:spPr>
      </p:pic>
      <p:sp>
        <p:nvSpPr>
          <p:cNvPr id="5" name="مستطيل 4"/>
          <p:cNvSpPr/>
          <p:nvPr/>
        </p:nvSpPr>
        <p:spPr>
          <a:xfrm>
            <a:off x="183777" y="970862"/>
            <a:ext cx="4924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HelveticaNeue"/>
              </a:rPr>
              <a:t> </a:t>
            </a:r>
            <a:r>
              <a:rPr lang="en-US" sz="2800" b="1" dirty="0" smtClean="0">
                <a:solidFill>
                  <a:srgbClr val="202124"/>
                </a:solidFill>
                <a:latin typeface="HelveticaNeue"/>
              </a:rPr>
              <a:t>Bed</a:t>
            </a:r>
            <a:r>
              <a:rPr lang="en-US" sz="2800" dirty="0">
                <a:solidFill>
                  <a:srgbClr val="202124"/>
                </a:solidFill>
                <a:latin typeface="HelveticaNeue"/>
              </a:rPr>
              <a:t> to </a:t>
            </a:r>
            <a:r>
              <a:rPr lang="en-US" sz="2800" b="1" dirty="0">
                <a:solidFill>
                  <a:srgbClr val="202124"/>
                </a:solidFill>
                <a:latin typeface="HelveticaNeue"/>
              </a:rPr>
              <a:t>stretcher transfer</a:t>
            </a:r>
            <a:r>
              <a:rPr lang="en-US" sz="2800" dirty="0">
                <a:solidFill>
                  <a:srgbClr val="202124"/>
                </a:solidFill>
                <a:latin typeface="HelveticaNeue"/>
              </a:rPr>
              <a:t> requires a minimum of three to four people, depending on the size of the patient and the size and strength of the health care providers. Patients who require this type of </a:t>
            </a:r>
            <a:r>
              <a:rPr lang="en-US" sz="2800" b="1" dirty="0">
                <a:solidFill>
                  <a:srgbClr val="202124"/>
                </a:solidFill>
                <a:latin typeface="HelveticaNeue"/>
              </a:rPr>
              <a:t>transfer</a:t>
            </a:r>
            <a:r>
              <a:rPr lang="en-US" sz="2800" dirty="0">
                <a:solidFill>
                  <a:srgbClr val="202124"/>
                </a:solidFill>
                <a:latin typeface="HelveticaNeue"/>
              </a:rPr>
              <a:t> are generally immobile or acutely ill and may </a:t>
            </a:r>
            <a:r>
              <a:rPr lang="en-US" sz="2800" dirty="0" smtClean="0">
                <a:solidFill>
                  <a:srgbClr val="202124"/>
                </a:solidFill>
                <a:latin typeface="HelveticaNeue"/>
              </a:rPr>
              <a:t>be unable </a:t>
            </a:r>
            <a:r>
              <a:rPr lang="en-US" sz="2800" dirty="0">
                <a:solidFill>
                  <a:srgbClr val="202124"/>
                </a:solidFill>
                <a:latin typeface="HelveticaNeue"/>
              </a:rPr>
              <a:t>to assist with the transfer. 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11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67435" y="697791"/>
            <a:ext cx="8659906" cy="520546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30474" y="212241"/>
            <a:ext cx="9063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Transferring with a slide board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130" y="1492670"/>
            <a:ext cx="4745968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4424" y="109407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3200" b="1" dirty="0" smtClean="0"/>
              <a:t>Sliding </a:t>
            </a:r>
            <a:r>
              <a:rPr lang="en-US" sz="3200" b="1" dirty="0"/>
              <a:t>board is a piece of equipment that can be used if a person is not able to use their legs to complete a transfer between surfaces or if a standing transfer is not safe to perform. The board is used to make a solid “bridge” between the two surfaces that a person can slide across to transfer between </a:t>
            </a:r>
            <a:r>
              <a:rPr lang="en-US" sz="3200" b="1" dirty="0" smtClean="0"/>
              <a:t>them.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93500" y="697791"/>
            <a:ext cx="6154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Tools for moving Patients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14" y="1696777"/>
            <a:ext cx="4328319" cy="43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541" y="1790907"/>
            <a:ext cx="4116749" cy="3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17713" y="435551"/>
            <a:ext cx="5514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Mechanical lift devices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63" y="1521543"/>
            <a:ext cx="3733800" cy="36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4800" y="1628822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Mechanical lift devices: are </a:t>
            </a:r>
            <a:r>
              <a:rPr lang="en-US" sz="3200" b="1" dirty="0"/>
              <a:t>used to move those who are unable to stand </a:t>
            </a:r>
            <a:r>
              <a:rPr lang="en-US" sz="3200" b="1" dirty="0" smtClean="0"/>
              <a:t>on </a:t>
            </a:r>
            <a:r>
              <a:rPr lang="en-US" sz="3200" b="1" dirty="0"/>
              <a:t>their own or whose weight makes it unsafe to move or lift them </a:t>
            </a:r>
            <a:r>
              <a:rPr lang="en-US" sz="3200" b="1" dirty="0" smtClean="0"/>
              <a:t>manually.</a:t>
            </a:r>
          </a:p>
          <a:p>
            <a:r>
              <a:rPr lang="en-US" sz="3200" b="1" dirty="0" smtClean="0"/>
              <a:t> Move </a:t>
            </a:r>
            <a:r>
              <a:rPr lang="en-US" sz="3200" b="1" dirty="0"/>
              <a:t>slowly while doing a lift transfer to keep the patient stable and </a:t>
            </a:r>
            <a:r>
              <a:rPr lang="en-US" sz="3200" b="1" dirty="0" smtClean="0"/>
              <a:t>safe.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11941" y="412788"/>
            <a:ext cx="76981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cs typeface="+mj-cs"/>
              </a:rPr>
              <a:t>Nursing diagnosis</a:t>
            </a:r>
          </a:p>
          <a:p>
            <a:endParaRPr lang="en-US" dirty="0"/>
          </a:p>
          <a:p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 </a:t>
            </a:r>
            <a:r>
              <a:rPr lang="en-US" sz="4400" dirty="0">
                <a:cs typeface="+mj-cs"/>
              </a:rPr>
              <a:t>Activity Intolerance </a:t>
            </a:r>
            <a:endParaRPr lang="en-US" sz="4400" dirty="0" smtClean="0"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cs typeface="+mj-cs"/>
              </a:rPr>
              <a:t> </a:t>
            </a:r>
            <a:r>
              <a:rPr lang="en-US" sz="4400" dirty="0">
                <a:cs typeface="+mj-cs"/>
              </a:rPr>
              <a:t>Impaired Physical </a:t>
            </a:r>
            <a:r>
              <a:rPr lang="en-US" sz="4400" dirty="0" smtClean="0">
                <a:cs typeface="+mj-cs"/>
              </a:rPr>
              <a:t>Mobility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cs typeface="+mj-cs"/>
              </a:rPr>
              <a:t>Self care deficit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cs typeface="+mj-cs"/>
              </a:rPr>
              <a:t> </a:t>
            </a:r>
            <a:r>
              <a:rPr lang="en-US" sz="4400" dirty="0">
                <a:cs typeface="+mj-cs"/>
              </a:rPr>
              <a:t>Risk for </a:t>
            </a:r>
            <a:r>
              <a:rPr lang="en-US" sz="4400" dirty="0" smtClean="0">
                <a:cs typeface="+mj-cs"/>
              </a:rPr>
              <a:t>Injury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4799" y="362556"/>
            <a:ext cx="11367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Nursing care plan</a:t>
            </a:r>
          </a:p>
          <a:p>
            <a:pPr algn="ctr"/>
            <a:r>
              <a:rPr lang="en-US" sz="3600" b="1" u="sng" dirty="0" smtClean="0"/>
              <a:t> </a:t>
            </a:r>
          </a:p>
          <a:p>
            <a:r>
              <a:rPr lang="en-US" sz="3200" dirty="0" smtClean="0">
                <a:cs typeface="+mj-cs"/>
              </a:rPr>
              <a:t>1- Assess </a:t>
            </a:r>
            <a:r>
              <a:rPr lang="en-US" sz="3200" dirty="0">
                <a:cs typeface="+mj-cs"/>
              </a:rPr>
              <a:t>the patient</a:t>
            </a:r>
            <a:r>
              <a:rPr lang="en-US" sz="3200" dirty="0" smtClean="0">
                <a:cs typeface="+mj-cs"/>
              </a:rPr>
              <a:t>.</a:t>
            </a:r>
            <a:r>
              <a:rPr lang="en-US" sz="3200" dirty="0">
                <a:cs typeface="+mj-cs"/>
              </a:rPr>
              <a:t> Know the patient’s medical diagnosis, capabilities, and any movement not allowed</a:t>
            </a:r>
            <a:r>
              <a:rPr lang="en-US" sz="3200" dirty="0" smtClean="0">
                <a:cs typeface="+mj-cs"/>
              </a:rPr>
              <a:t>.</a:t>
            </a:r>
            <a:r>
              <a:rPr lang="en-US" sz="3200" dirty="0">
                <a:cs typeface="+mj-cs"/>
              </a:rPr>
              <a:t> Apply braces or any device the patient wears before helping from bed</a:t>
            </a:r>
            <a:r>
              <a:rPr lang="en-US" sz="3200" dirty="0" smtClean="0">
                <a:cs typeface="+mj-cs"/>
              </a:rPr>
              <a:t>.</a:t>
            </a:r>
            <a:endParaRPr lang="en-US" sz="3200" dirty="0">
              <a:cs typeface="+mj-cs"/>
            </a:endParaRPr>
          </a:p>
          <a:p>
            <a:endParaRPr lang="en-US" sz="3200" dirty="0" smtClean="0">
              <a:cs typeface="+mj-cs"/>
            </a:endParaRPr>
          </a:p>
          <a:p>
            <a:endParaRPr lang="en-US" sz="3200" dirty="0" smtClean="0">
              <a:cs typeface="+mj-cs"/>
            </a:endParaRPr>
          </a:p>
          <a:p>
            <a:r>
              <a:rPr lang="en-US" sz="3200" dirty="0">
                <a:cs typeface="+mj-cs"/>
              </a:rPr>
              <a:t>2</a:t>
            </a:r>
            <a:r>
              <a:rPr lang="en-US" sz="3200" dirty="0" smtClean="0">
                <a:cs typeface="+mj-cs"/>
              </a:rPr>
              <a:t>- Eliminate unnecessary </a:t>
            </a:r>
            <a:r>
              <a:rPr lang="en-US" sz="3200" dirty="0">
                <a:cs typeface="+mj-cs"/>
              </a:rPr>
              <a:t>tasks to reduce the risk of injury and increase the patient’s self-esteem and mobility levels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6097" y="593022"/>
            <a:ext cx="11412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FACTORS AFFECTING SAFETY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Promoting safety and preventing injury are dual responsibilities of the nurse. Being aware of factors that affect safety, such as: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600" kern="0" dirty="0">
                <a:solidFill>
                  <a:prstClr val="black"/>
                </a:solidFill>
              </a:rPr>
              <a:t>D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evelopmental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level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kern="0" dirty="0" smtClean="0">
                <a:solidFill>
                  <a:prstClr val="black"/>
                </a:solidFill>
              </a:rPr>
              <a:t>L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style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kern="0" dirty="0">
                <a:solidFill>
                  <a:prstClr val="black"/>
                </a:solidFill>
              </a:rPr>
              <a:t>M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obility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kern="0" dirty="0">
                <a:solidFill>
                  <a:prstClr val="black"/>
                </a:solidFill>
              </a:rPr>
              <a:t>S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ensory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perception</a:t>
            </a: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8715" y="889976"/>
            <a:ext cx="108868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3- Assess the patient’s ability to understand instructions and cooperate with the staff to achieve the movement.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4- Use an assessment tool to aid in patient assessment and decision-making regarding safe patient handling and movement. </a:t>
            </a:r>
          </a:p>
          <a:p>
            <a:endParaRPr lang="en-US" sz="3200" dirty="0"/>
          </a:p>
          <a:p>
            <a:r>
              <a:rPr lang="en-US" sz="3200" dirty="0"/>
              <a:t> 5- During any patient-transferring task, if any caregiver is required to lift more than 35 pounds of a patient’s weight, consider the patient to be fully dependent and use assistive devices for the transfer. </a:t>
            </a: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72351" y="720273"/>
            <a:ext cx="104214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+mj-cs"/>
              </a:rPr>
              <a:t>6- Ensure </a:t>
            </a:r>
            <a:r>
              <a:rPr lang="en-US" sz="2400" dirty="0">
                <a:cs typeface="+mj-cs"/>
              </a:rPr>
              <a:t>that enough staff is available and present to safely move the </a:t>
            </a:r>
            <a:r>
              <a:rPr lang="en-US" sz="2400" dirty="0" smtClean="0">
                <a:cs typeface="+mj-cs"/>
              </a:rPr>
              <a:t>patient.</a:t>
            </a:r>
          </a:p>
          <a:p>
            <a:r>
              <a:rPr lang="en-US" sz="2400" dirty="0" smtClean="0">
                <a:cs typeface="+mj-cs"/>
              </a:rPr>
              <a:t> </a:t>
            </a:r>
          </a:p>
          <a:p>
            <a:r>
              <a:rPr lang="en-US" sz="2400" dirty="0" smtClean="0">
                <a:cs typeface="+mj-cs"/>
              </a:rPr>
              <a:t>7- Assess </a:t>
            </a:r>
            <a:r>
              <a:rPr lang="en-US" sz="2400" dirty="0">
                <a:cs typeface="+mj-cs"/>
              </a:rPr>
              <a:t>the area for clutter, accessibility to the patient, and availability of devices</a:t>
            </a:r>
            <a:r>
              <a:rPr lang="en-US" sz="2400" dirty="0" smtClean="0">
                <a:cs typeface="+mj-cs"/>
              </a:rPr>
              <a:t>.</a:t>
            </a:r>
          </a:p>
          <a:p>
            <a:r>
              <a:rPr lang="en-US" sz="2400" dirty="0" smtClean="0">
                <a:cs typeface="+mj-cs"/>
              </a:rPr>
              <a:t> </a:t>
            </a:r>
          </a:p>
          <a:p>
            <a:r>
              <a:rPr lang="en-US" sz="2400" dirty="0" smtClean="0">
                <a:cs typeface="+mj-cs"/>
              </a:rPr>
              <a:t>8- Remove </a:t>
            </a:r>
            <a:r>
              <a:rPr lang="en-US" sz="2400" dirty="0">
                <a:cs typeface="+mj-cs"/>
              </a:rPr>
              <a:t>any obstacles that may make moving and lifting inconvenient</a:t>
            </a:r>
            <a:r>
              <a:rPr lang="en-US" sz="2400" dirty="0" smtClean="0">
                <a:cs typeface="+mj-cs"/>
              </a:rPr>
              <a:t>.</a:t>
            </a:r>
          </a:p>
          <a:p>
            <a:endParaRPr lang="en-US" sz="2400" dirty="0" smtClean="0">
              <a:cs typeface="+mj-cs"/>
            </a:endParaRPr>
          </a:p>
          <a:p>
            <a:r>
              <a:rPr lang="en-US" sz="2400" dirty="0" smtClean="0">
                <a:cs typeface="+mj-cs"/>
              </a:rPr>
              <a:t> 9-  </a:t>
            </a:r>
            <a:r>
              <a:rPr lang="en-US" sz="2400" dirty="0">
                <a:cs typeface="+mj-cs"/>
              </a:rPr>
              <a:t>Decide which equipment to use. Step-by-step protocols or algorithms are available to aid decision making to prevent injury to staff and </a:t>
            </a:r>
            <a:r>
              <a:rPr lang="en-US" sz="2400" dirty="0" smtClean="0">
                <a:cs typeface="+mj-cs"/>
              </a:rPr>
              <a:t>patients.</a:t>
            </a:r>
          </a:p>
          <a:p>
            <a:endParaRPr lang="en-US" sz="2400" dirty="0" smtClean="0">
              <a:cs typeface="+mj-cs"/>
            </a:endParaRPr>
          </a:p>
          <a:p>
            <a:r>
              <a:rPr lang="en-US" sz="2400" dirty="0" smtClean="0">
                <a:cs typeface="+mj-cs"/>
              </a:rPr>
              <a:t> 10- Use </a:t>
            </a:r>
            <a:r>
              <a:rPr lang="en-US" sz="2400" dirty="0">
                <a:cs typeface="+mj-cs"/>
              </a:rPr>
              <a:t>handling aids, transfer equipment, and assistive devices </a:t>
            </a:r>
            <a:r>
              <a:rPr lang="en-US" sz="2400" dirty="0" smtClean="0">
                <a:cs typeface="+mj-cs"/>
              </a:rPr>
              <a:t>whenever </a:t>
            </a:r>
            <a:r>
              <a:rPr lang="en-US" sz="2400" dirty="0">
                <a:cs typeface="+mj-cs"/>
              </a:rPr>
              <a:t>possible to help reduce risk of injury to yourself and the patient</a:t>
            </a:r>
            <a:r>
              <a:rPr lang="en-US" sz="2400" dirty="0" smtClean="0">
                <a:cs typeface="+mj-cs"/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Thanks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07396" y="1521543"/>
            <a:ext cx="114120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prstClr val="black"/>
                </a:solidFill>
              </a:rPr>
              <a:t>5- Knowledge level</a:t>
            </a:r>
          </a:p>
          <a:p>
            <a:endParaRPr lang="en-US" sz="3200" kern="0" dirty="0" smtClean="0">
              <a:solidFill>
                <a:prstClr val="black"/>
              </a:solidFill>
            </a:endParaRPr>
          </a:p>
          <a:p>
            <a:r>
              <a:rPr lang="en-US" sz="3200" kern="0" dirty="0" smtClean="0">
                <a:solidFill>
                  <a:prstClr val="black"/>
                </a:solidFill>
              </a:rPr>
              <a:t> 6- Communication ability</a:t>
            </a:r>
          </a:p>
          <a:p>
            <a:endParaRPr lang="en-US" sz="3200" kern="0" dirty="0" smtClean="0">
              <a:solidFill>
                <a:prstClr val="black"/>
              </a:solidFill>
            </a:endParaRPr>
          </a:p>
          <a:p>
            <a:r>
              <a:rPr lang="en-US" sz="3200" kern="0" dirty="0" smtClean="0">
                <a:solidFill>
                  <a:prstClr val="black"/>
                </a:solidFill>
              </a:rPr>
              <a:t>7- Physical health state</a:t>
            </a:r>
          </a:p>
          <a:p>
            <a:endParaRPr lang="en-US" sz="3200" kern="0" dirty="0" smtClean="0">
              <a:solidFill>
                <a:prstClr val="black"/>
              </a:solidFill>
            </a:endParaRPr>
          </a:p>
          <a:p>
            <a:r>
              <a:rPr lang="en-US" sz="3200" kern="0" dirty="0" smtClean="0">
                <a:solidFill>
                  <a:prstClr val="black"/>
                </a:solidFill>
              </a:rPr>
              <a:t>8- Psychosocial state allows nurses to identify potential hazards and promote wellness</a:t>
            </a:r>
            <a:endParaRPr lang="ar-IQ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2887596" y="496085"/>
            <a:ext cx="6053855" cy="99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>
                <a:solidFill>
                  <a:prstClr val="black"/>
                </a:solidFill>
                <a:ea typeface="+mj-ea"/>
                <a:cs typeface="+mj-cs"/>
              </a:rPr>
              <a:t>Body Mechanics</a:t>
            </a:r>
            <a:endParaRPr lang="en-US" sz="36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3000" y="1753415"/>
            <a:ext cx="1016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Body mechanics is the use of proper body positions to provide protection from the stress of movement and activity, specifically in regard to structure, function, and position of the body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7" name="Picture 7" descr="strain2a-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975" y="3523129"/>
            <a:ext cx="3652275" cy="258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53670" y="1089232"/>
            <a:ext cx="7050741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400" b="1" u="sng" kern="0" dirty="0">
                <a:solidFill>
                  <a:prstClr val="black"/>
                </a:solidFill>
                <a:cs typeface="+mj-cs"/>
              </a:rPr>
              <a:t>Body mechanics</a:t>
            </a:r>
            <a:endParaRPr kumimoji="0" lang="en-US" sz="44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j-cs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Correct positioning of the body for a given task.  Proper body movement to prevent and correct posture problems.</a:t>
            </a:r>
            <a:endParaRPr kumimoji="0" lang="en-US" sz="44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3271" y="2286000"/>
            <a:ext cx="2816679" cy="29126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78717" y="489339"/>
            <a:ext cx="6001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Rules of Body Mechanics</a:t>
            </a:r>
            <a:endParaRPr kumimoji="0" lang="ar-IQ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1671" y="1216087"/>
            <a:ext cx="10071847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 a broad base of support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 at a comfortable height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lifting, bend your knees and keep your back straight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Keep your load well balanced and close to your body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Roll or push a heavy object.  Avoid pulling or lifting</a:t>
            </a:r>
            <a:endParaRPr kumimoji="0" lang="ar-IQ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85248" y="190545"/>
            <a:ext cx="57793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3  Major Concepts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1312" y="1109667"/>
            <a:ext cx="10747224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Base of support: The portion of the body in contact with the floor.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Broad base = stability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 algn="l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3)Center of body </a:t>
            </a:r>
            <a:r>
              <a:rPr lang="en-US" sz="2800" dirty="0" smtClean="0">
                <a:solidFill>
                  <a:prstClr val="black"/>
                </a:solidFill>
              </a:rPr>
              <a:t>weight:  the </a:t>
            </a:r>
            <a:r>
              <a:rPr lang="en-US" sz="2800" dirty="0">
                <a:solidFill>
                  <a:prstClr val="black"/>
                </a:solidFill>
              </a:rPr>
              <a:t>point around which body weight is balanced. </a:t>
            </a:r>
          </a:p>
          <a:p>
            <a:pPr marL="457200" lvl="0" indent="-4572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Usually located in the </a:t>
            </a:r>
            <a:r>
              <a:rPr lang="en-US" sz="2800" dirty="0" smtClean="0">
                <a:solidFill>
                  <a:prstClr val="black"/>
                </a:solidFill>
              </a:rPr>
              <a:t>mid portion </a:t>
            </a:r>
            <a:r>
              <a:rPr lang="en-US" sz="2800" dirty="0">
                <a:solidFill>
                  <a:prstClr val="black"/>
                </a:solidFill>
              </a:rPr>
              <a:t>of the pelvis or lower abdomen, depending on body build.</a:t>
            </a:r>
          </a:p>
          <a:p>
            <a:pPr marL="457200" lvl="0" indent="-4572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Any object your hold adds to the weight on the base of support… affecting the location of your center of </a:t>
            </a:r>
            <a:r>
              <a:rPr lang="en-US" sz="2800" dirty="0" smtClean="0">
                <a:solidFill>
                  <a:prstClr val="black"/>
                </a:solidFill>
              </a:rPr>
              <a:t>gravity</a:t>
            </a:r>
            <a:r>
              <a:rPr lang="en-US" sz="3200" kern="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 smtClean="0">
                <a:solidFill>
                  <a:prstClr val="black"/>
                </a:solidFill>
              </a:rPr>
              <a:t>Basrah</a:t>
            </a:r>
            <a:r>
              <a:rPr lang="en-GB" dirty="0" smtClean="0">
                <a:solidFill>
                  <a:prstClr val="black"/>
                </a:solidFill>
              </a:rPr>
              <a:t>-College of Nursing–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3333" y="697791"/>
            <a:ext cx="2893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Ergonomics</a:t>
            </a:r>
            <a:endParaRPr kumimoji="0" lang="ar-IQ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11034" y="1801958"/>
            <a:ext cx="68437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The science of designing equipment and devices that fit the human body and its movements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100" y="1592093"/>
            <a:ext cx="3060648" cy="37530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1800</TotalTime>
  <Words>1273</Words>
  <Application>Microsoft Office PowerPoint</Application>
  <PresentationFormat>مخصص</PresentationFormat>
  <Paragraphs>183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Windows User</cp:lastModifiedBy>
  <cp:revision>160</cp:revision>
  <cp:lastPrinted>2020-10-04T08:00:53Z</cp:lastPrinted>
  <dcterms:created xsi:type="dcterms:W3CDTF">2019-08-09T19:43:06Z</dcterms:created>
  <dcterms:modified xsi:type="dcterms:W3CDTF">2021-02-09T14:57:13Z</dcterms:modified>
</cp:coreProperties>
</file>